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0" r:id="rId4"/>
    <p:sldId id="258" r:id="rId5"/>
    <p:sldId id="264" r:id="rId6"/>
    <p:sldId id="257" r:id="rId7"/>
    <p:sldId id="256" r:id="rId8"/>
    <p:sldId id="259" r:id="rId9"/>
    <p:sldId id="261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966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154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392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411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361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2703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4894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761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9272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9340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512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B7BB6-7B14-4F1F-9168-1B51FA484CAC}" type="datetimeFigureOut">
              <a:rPr lang="vi-VN" smtClean="0"/>
              <a:t>07/11/2020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4A462-2E33-4620-8B38-C1F10678673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394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NHÓM SÁNG TẠO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522041"/>
            <a:ext cx="4040188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Thành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viên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Hoàng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Hồng</a:t>
            </a:r>
            <a:r>
              <a:rPr lang="en-US" dirty="0" smtClean="0"/>
              <a:t> </a:t>
            </a:r>
            <a:r>
              <a:rPr lang="en-US" dirty="0" err="1" smtClean="0"/>
              <a:t>Phượng</a:t>
            </a:r>
            <a:r>
              <a:rPr lang="en-US" dirty="0" smtClean="0"/>
              <a:t>  </a:t>
            </a:r>
            <a:br>
              <a:rPr lang="en-US" dirty="0" smtClean="0"/>
            </a:br>
            <a:r>
              <a:rPr lang="en-US" dirty="0" smtClean="0"/>
              <a:t>     (</a:t>
            </a:r>
            <a:r>
              <a:rPr lang="en-US" dirty="0" err="1" smtClean="0"/>
              <a:t>Nhóm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Võ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Thúy</a:t>
            </a:r>
            <a:r>
              <a:rPr lang="en-US" dirty="0" smtClean="0"/>
              <a:t> </a:t>
            </a:r>
            <a:r>
              <a:rPr lang="en-US" dirty="0" err="1" smtClean="0"/>
              <a:t>Phượng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Nga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Trần</a:t>
            </a:r>
            <a:r>
              <a:rPr lang="en-US" dirty="0" smtClean="0"/>
              <a:t> Minh </a:t>
            </a:r>
            <a:r>
              <a:rPr lang="en-US" dirty="0" err="1" smtClean="0"/>
              <a:t>Tuấn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Ngọc</a:t>
            </a:r>
            <a:r>
              <a:rPr lang="en-US" dirty="0" smtClean="0"/>
              <a:t> </a:t>
            </a:r>
            <a:r>
              <a:rPr lang="en-US" dirty="0" err="1" smtClean="0"/>
              <a:t>Diễm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Thu </a:t>
            </a:r>
            <a:r>
              <a:rPr lang="en-US" dirty="0" err="1" smtClean="0"/>
              <a:t>Diền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 </a:t>
            </a:r>
            <a:r>
              <a:rPr lang="en-US" dirty="0" err="1" smtClean="0"/>
              <a:t>Tống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Bích</a:t>
            </a:r>
            <a:r>
              <a:rPr lang="en-US" dirty="0" smtClean="0"/>
              <a:t> </a:t>
            </a:r>
            <a:r>
              <a:rPr lang="en-US" dirty="0" err="1" smtClean="0"/>
              <a:t>Hồng</a:t>
            </a:r>
            <a:endParaRPr lang="vi-VN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595932"/>
            <a:ext cx="4536503" cy="3705275"/>
          </a:xfrm>
        </p:spPr>
      </p:pic>
    </p:spTree>
    <p:extLst>
      <p:ext uri="{BB962C8B-B14F-4D97-AF65-F5344CB8AC3E}">
        <p14:creationId xmlns:p14="http://schemas.microsoft.com/office/powerpoint/2010/main" val="27483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b="1" dirty="0" smtClean="0">
                <a:solidFill>
                  <a:srgbClr val="FF0000"/>
                </a:solidFill>
              </a:rPr>
              <a:t>SẢN PHẨM</a:t>
            </a:r>
            <a:endParaRPr lang="vi-VN" sz="5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928" y="2721694"/>
            <a:ext cx="8740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PHA CHẾ NƯỚC MUỐI SINH LÍ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3528" y="35101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 err="1" smtClean="0">
                <a:solidFill>
                  <a:srgbClr val="FF0000"/>
                </a:solidFill>
              </a:rPr>
              <a:t>Tác</a:t>
            </a:r>
            <a:r>
              <a:rPr lang="en-US" sz="5000" b="1" dirty="0" smtClean="0">
                <a:solidFill>
                  <a:srgbClr val="FF0000"/>
                </a:solidFill>
              </a:rPr>
              <a:t> </a:t>
            </a:r>
            <a:r>
              <a:rPr lang="en-US" sz="5000" b="1" dirty="0" err="1" smtClean="0">
                <a:solidFill>
                  <a:srgbClr val="FF0000"/>
                </a:solidFill>
              </a:rPr>
              <a:t>giả</a:t>
            </a:r>
            <a:r>
              <a:rPr lang="en-US" sz="5000" b="1" dirty="0" smtClean="0">
                <a:solidFill>
                  <a:srgbClr val="FF0000"/>
                </a:solidFill>
              </a:rPr>
              <a:t>: </a:t>
            </a:r>
            <a:r>
              <a:rPr lang="en-US" sz="5000" b="1" dirty="0" err="1" smtClean="0">
                <a:solidFill>
                  <a:srgbClr val="FF0000"/>
                </a:solidFill>
              </a:rPr>
              <a:t>Nhóm</a:t>
            </a:r>
            <a:r>
              <a:rPr lang="en-US" sz="5000" b="1" dirty="0" smtClean="0">
                <a:solidFill>
                  <a:srgbClr val="FF0000"/>
                </a:solidFill>
              </a:rPr>
              <a:t> </a:t>
            </a:r>
            <a:r>
              <a:rPr lang="en-US" sz="5000" b="1" dirty="0" err="1" smtClean="0">
                <a:solidFill>
                  <a:srgbClr val="FF0000"/>
                </a:solidFill>
              </a:rPr>
              <a:t>sáng</a:t>
            </a:r>
            <a:r>
              <a:rPr lang="en-US" sz="5000" b="1" dirty="0" smtClean="0">
                <a:solidFill>
                  <a:srgbClr val="FF0000"/>
                </a:solidFill>
              </a:rPr>
              <a:t> </a:t>
            </a:r>
            <a:r>
              <a:rPr lang="en-US" sz="5000" b="1" dirty="0" err="1" smtClean="0">
                <a:solidFill>
                  <a:srgbClr val="FF0000"/>
                </a:solidFill>
              </a:rPr>
              <a:t>tạo</a:t>
            </a:r>
            <a:r>
              <a:rPr lang="en-US" sz="5000" b="1" dirty="0" smtClean="0">
                <a:solidFill>
                  <a:srgbClr val="FF0000"/>
                </a:solidFill>
              </a:rPr>
              <a:t> (BT Group)</a:t>
            </a:r>
            <a:endParaRPr lang="vi-VN" sz="5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2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600200"/>
            <a:ext cx="4525963" cy="4525963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663030"/>
            <a:ext cx="4286250" cy="4286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458669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Nước</a:t>
            </a:r>
            <a:r>
              <a:rPr lang="en-US" sz="2800" dirty="0" smtClean="0"/>
              <a:t> </a:t>
            </a:r>
            <a:r>
              <a:rPr lang="en-US" sz="2800" dirty="0" err="1" smtClean="0"/>
              <a:t>muối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lí</a:t>
            </a:r>
            <a:r>
              <a:rPr lang="en-US" sz="2800" dirty="0" smtClean="0"/>
              <a:t> </a:t>
            </a:r>
            <a:r>
              <a:rPr lang="en-US" sz="2800" dirty="0" err="1" smtClean="0"/>
              <a:t>truyền</a:t>
            </a:r>
            <a:r>
              <a:rPr lang="en-US" sz="2800" dirty="0" smtClean="0"/>
              <a:t> </a:t>
            </a:r>
            <a:r>
              <a:rPr lang="en-US" sz="2800" dirty="0" err="1" smtClean="0"/>
              <a:t>dịch</a:t>
            </a:r>
            <a:endParaRPr lang="vi-V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788024" y="484427"/>
            <a:ext cx="31683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Nước</a:t>
            </a:r>
            <a:r>
              <a:rPr lang="en-US" sz="2800" dirty="0" smtClean="0"/>
              <a:t> </a:t>
            </a:r>
            <a:r>
              <a:rPr lang="en-US" sz="2800" dirty="0" err="1" smtClean="0"/>
              <a:t>muối</a:t>
            </a:r>
            <a:r>
              <a:rPr lang="en-US" sz="2800" dirty="0" smtClean="0"/>
              <a:t> </a:t>
            </a:r>
            <a:r>
              <a:rPr lang="en-US" sz="2800" dirty="0" err="1" smtClean="0"/>
              <a:t>sinh</a:t>
            </a:r>
            <a:r>
              <a:rPr lang="en-US" sz="2800" dirty="0" smtClean="0"/>
              <a:t> </a:t>
            </a:r>
            <a:r>
              <a:rPr lang="en-US" sz="2800" dirty="0" err="1" smtClean="0"/>
              <a:t>lí</a:t>
            </a:r>
            <a:r>
              <a:rPr lang="en-US" sz="2800" dirty="0" smtClean="0"/>
              <a:t> </a:t>
            </a:r>
            <a:r>
              <a:rPr lang="en-US" sz="2800" dirty="0" err="1" smtClean="0"/>
              <a:t>súc</a:t>
            </a:r>
            <a:r>
              <a:rPr lang="en-US" sz="2800" dirty="0" smtClean="0"/>
              <a:t> </a:t>
            </a:r>
            <a:r>
              <a:rPr lang="en-US" sz="2800" dirty="0" err="1" smtClean="0"/>
              <a:t>miệng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91559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rmAutofit fontScale="90000"/>
          </a:bodyPr>
          <a:lstStyle/>
          <a:p>
            <a:pPr lvl="0"/>
            <a:r>
              <a:rPr lang="en-US" b="1" i="1" dirty="0" err="1"/>
              <a:t>Vấn</a:t>
            </a:r>
            <a:r>
              <a:rPr lang="en-US" b="1" i="1" dirty="0"/>
              <a:t> </a:t>
            </a:r>
            <a:r>
              <a:rPr lang="en-US" b="1" i="1" dirty="0" err="1"/>
              <a:t>đề</a:t>
            </a:r>
            <a:r>
              <a:rPr lang="en-US" b="1" i="1" dirty="0"/>
              <a:t> </a:t>
            </a:r>
            <a:r>
              <a:rPr lang="en-US" b="1" i="1" dirty="0" err="1"/>
              <a:t>thực</a:t>
            </a:r>
            <a:r>
              <a:rPr lang="en-US" b="1" i="1" dirty="0"/>
              <a:t> </a:t>
            </a:r>
            <a:r>
              <a:rPr lang="en-US" b="1" i="1" dirty="0" err="1"/>
              <a:t>tiễn</a:t>
            </a:r>
            <a:r>
              <a:rPr lang="vi-VN" dirty="0"/>
              <a:t/>
            </a:r>
            <a:br>
              <a:rPr lang="vi-VN" dirty="0"/>
            </a:br>
            <a:r>
              <a:rPr lang="en-US" i="1" dirty="0" err="1"/>
              <a:t>Nước</a:t>
            </a:r>
            <a:r>
              <a:rPr lang="en-US" i="1" dirty="0"/>
              <a:t> </a:t>
            </a:r>
            <a:r>
              <a:rPr lang="en-US" i="1" dirty="0" err="1"/>
              <a:t>muối</a:t>
            </a:r>
            <a:r>
              <a:rPr lang="en-US" i="1" dirty="0"/>
              <a:t> </a:t>
            </a:r>
            <a:r>
              <a:rPr lang="en-US" i="1" dirty="0" err="1"/>
              <a:t>sinh</a:t>
            </a:r>
            <a:r>
              <a:rPr lang="en-US" i="1" dirty="0"/>
              <a:t> </a:t>
            </a:r>
            <a:r>
              <a:rPr lang="en-US" i="1" dirty="0" err="1"/>
              <a:t>lí</a:t>
            </a:r>
            <a:r>
              <a:rPr lang="en-US" i="1" dirty="0"/>
              <a:t> </a:t>
            </a:r>
            <a:r>
              <a:rPr lang="en-US" i="1" dirty="0" err="1"/>
              <a:t>là</a:t>
            </a:r>
            <a:r>
              <a:rPr lang="en-US" i="1" dirty="0"/>
              <a:t> </a:t>
            </a:r>
            <a:r>
              <a:rPr lang="en-US" i="1" dirty="0" err="1"/>
              <a:t>sản</a:t>
            </a:r>
            <a:r>
              <a:rPr lang="en-US" i="1" dirty="0"/>
              <a:t> </a:t>
            </a:r>
            <a:r>
              <a:rPr lang="en-US" i="1" dirty="0" err="1"/>
              <a:t>phẩm</a:t>
            </a:r>
            <a:r>
              <a:rPr lang="en-US" i="1" dirty="0"/>
              <a:t> </a:t>
            </a:r>
            <a:r>
              <a:rPr lang="en-US" i="1" dirty="0" err="1"/>
              <a:t>rất</a:t>
            </a:r>
            <a:r>
              <a:rPr lang="en-US" i="1" dirty="0"/>
              <a:t> </a:t>
            </a:r>
            <a:r>
              <a:rPr lang="en-US" i="1" dirty="0" err="1"/>
              <a:t>cần</a:t>
            </a:r>
            <a:r>
              <a:rPr lang="en-US" i="1" dirty="0"/>
              <a:t> </a:t>
            </a:r>
            <a:r>
              <a:rPr lang="en-US" i="1" dirty="0" err="1"/>
              <a:t>thiết</a:t>
            </a:r>
            <a:r>
              <a:rPr lang="en-US" i="1" dirty="0"/>
              <a:t> </a:t>
            </a:r>
            <a:r>
              <a:rPr lang="en-US" i="1" dirty="0" err="1"/>
              <a:t>trong</a:t>
            </a:r>
            <a:r>
              <a:rPr lang="en-US" i="1" dirty="0"/>
              <a:t> </a:t>
            </a:r>
            <a:r>
              <a:rPr lang="en-US" i="1" dirty="0" err="1"/>
              <a:t>cuộc</a:t>
            </a:r>
            <a:r>
              <a:rPr lang="en-US" i="1" dirty="0"/>
              <a:t> </a:t>
            </a:r>
            <a:r>
              <a:rPr lang="en-US" i="1" dirty="0" err="1"/>
              <a:t>sống</a:t>
            </a:r>
            <a:r>
              <a:rPr lang="en-US" i="1" dirty="0"/>
              <a:t>: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err="1" smtClean="0"/>
              <a:t>Chăm</a:t>
            </a:r>
            <a:r>
              <a:rPr lang="en-US" i="1" dirty="0" smtClean="0"/>
              <a:t> </a:t>
            </a:r>
            <a:r>
              <a:rPr lang="en-US" i="1" dirty="0" err="1"/>
              <a:t>sóc</a:t>
            </a:r>
            <a:r>
              <a:rPr lang="en-US" i="1" dirty="0"/>
              <a:t> </a:t>
            </a:r>
            <a:r>
              <a:rPr lang="en-US" i="1" dirty="0" err="1"/>
              <a:t>sức</a:t>
            </a:r>
            <a:r>
              <a:rPr lang="en-US" i="1" dirty="0"/>
              <a:t> </a:t>
            </a:r>
            <a:r>
              <a:rPr lang="en-US" i="1" dirty="0" err="1"/>
              <a:t>khỏe</a:t>
            </a:r>
            <a:r>
              <a:rPr lang="en-US" i="1" dirty="0"/>
              <a:t>,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An </a:t>
            </a:r>
            <a:r>
              <a:rPr lang="en-US" i="1" dirty="0" err="1"/>
              <a:t>toàn</a:t>
            </a:r>
            <a:r>
              <a:rPr lang="en-US" i="1" dirty="0"/>
              <a:t> </a:t>
            </a:r>
            <a:r>
              <a:rPr lang="en-US" i="1" dirty="0" err="1"/>
              <a:t>thực</a:t>
            </a:r>
            <a:r>
              <a:rPr lang="en-US" i="1" dirty="0"/>
              <a:t> </a:t>
            </a:r>
            <a:r>
              <a:rPr lang="en-US" i="1" dirty="0" err="1"/>
              <a:t>phẩm</a:t>
            </a:r>
            <a:r>
              <a:rPr lang="en-US" i="1" dirty="0"/>
              <a:t>, …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4" name="Rectangle 3"/>
          <p:cNvSpPr/>
          <p:nvPr/>
        </p:nvSpPr>
        <p:spPr>
          <a:xfrm>
            <a:off x="683568" y="3754775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/>
              <a:t>Vậy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làm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thế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nào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để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sản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xuất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nước</a:t>
            </a:r>
            <a:r>
              <a:rPr lang="en-US" sz="4000" i="1" dirty="0" smtClean="0"/>
              <a:t>  </a:t>
            </a:r>
            <a:r>
              <a:rPr lang="en-US" sz="4000" i="1" dirty="0" err="1" smtClean="0"/>
              <a:t>muối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sinh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lí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đảm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bảo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nồng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độ</a:t>
            </a:r>
            <a:r>
              <a:rPr lang="en-US" sz="4000" i="1" dirty="0" smtClean="0"/>
              <a:t>, </a:t>
            </a:r>
            <a:r>
              <a:rPr lang="en-US" sz="4000" i="1" dirty="0" err="1" smtClean="0"/>
              <a:t>vệ</a:t>
            </a:r>
            <a:r>
              <a:rPr lang="en-US" sz="4000" i="1" dirty="0" smtClean="0"/>
              <a:t> </a:t>
            </a:r>
            <a:r>
              <a:rPr lang="en-US" sz="4000" i="1" dirty="0" err="1" smtClean="0"/>
              <a:t>sinh</a:t>
            </a:r>
            <a:r>
              <a:rPr lang="en-US" sz="4000" i="1" dirty="0" smtClean="0"/>
              <a:t>, </a:t>
            </a:r>
            <a:r>
              <a:rPr lang="en-US" sz="4000" i="1" dirty="0" err="1" smtClean="0"/>
              <a:t>giảm</a:t>
            </a:r>
            <a:r>
              <a:rPr lang="en-US" sz="4000" i="1" dirty="0" smtClean="0"/>
              <a:t> chi </a:t>
            </a:r>
            <a:r>
              <a:rPr lang="en-US" sz="4000" i="1" dirty="0" err="1" smtClean="0"/>
              <a:t>phí</a:t>
            </a:r>
            <a:r>
              <a:rPr lang="en-US" sz="4000" i="1" dirty="0" smtClean="0"/>
              <a:t>?</a:t>
            </a:r>
            <a:r>
              <a:rPr lang="vi-VN" sz="4000" dirty="0" smtClean="0"/>
              <a:t/>
            </a:r>
            <a:br>
              <a:rPr lang="vi-VN" sz="4000" dirty="0" smtClean="0"/>
            </a:br>
            <a:endParaRPr lang="vi-VN" sz="4000" dirty="0"/>
          </a:p>
        </p:txBody>
      </p:sp>
    </p:spTree>
    <p:extLst>
      <p:ext uri="{BB962C8B-B14F-4D97-AF65-F5344CB8AC3E}">
        <p14:creationId xmlns:p14="http://schemas.microsoft.com/office/powerpoint/2010/main" val="231965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666840"/>
              </p:ext>
            </p:extLst>
          </p:nvPr>
        </p:nvGraphicFramePr>
        <p:xfrm>
          <a:off x="107503" y="1628800"/>
          <a:ext cx="9036496" cy="488829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84177"/>
                <a:gridCol w="4605572"/>
                <a:gridCol w="2846747"/>
              </a:tblGrid>
              <a:tr h="79323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Kiến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thức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mới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Kiến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thức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đã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biết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>
                          <a:effectLst/>
                        </a:rPr>
                        <a:t>Kiến thức liên quan</a:t>
                      </a:r>
                      <a:endParaRPr lang="vi-VN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875848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x-none" sz="2400">
                          <a:effectLst/>
                        </a:rPr>
                        <a:t>- Tìm hiểu tỷ lệ % trong nồng độ dung dịch nước muối.</a:t>
                      </a:r>
                      <a:endParaRPr lang="vi-VN" sz="24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x-none" sz="2400">
                          <a:effectLst/>
                        </a:rPr>
                        <a:t>- Tìm giá trị phân số của một số cho trước (Bài 14, Toán 6). </a:t>
                      </a:r>
                      <a:endParaRPr lang="vi-VN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- </a:t>
                      </a:r>
                      <a:r>
                        <a:rPr lang="en-US" sz="2400" dirty="0" err="1">
                          <a:effectLst/>
                        </a:rPr>
                        <a:t>Khối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lượng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riêng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11, </a:t>
                      </a: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lí</a:t>
                      </a:r>
                      <a:r>
                        <a:rPr lang="en-US" sz="2400" dirty="0">
                          <a:effectLst/>
                        </a:rPr>
                        <a:t> 6).</a:t>
                      </a:r>
                      <a:endParaRPr lang="vi-VN" sz="2400" dirty="0">
                        <a:effectLst/>
                      </a:endParaRP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FontTx/>
                        <a:buChar char="-"/>
                      </a:pPr>
                      <a:r>
                        <a:rPr lang="en-US" sz="2400" dirty="0" smtClean="0">
                          <a:effectLst/>
                        </a:rPr>
                        <a:t>Dung </a:t>
                      </a:r>
                      <a:r>
                        <a:rPr lang="en-US" sz="2400" dirty="0" err="1">
                          <a:effectLst/>
                        </a:rPr>
                        <a:t>dịch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40, </a:t>
                      </a:r>
                      <a:r>
                        <a:rPr lang="en-US" sz="2400" dirty="0" err="1">
                          <a:effectLst/>
                        </a:rPr>
                        <a:t>Hóa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học</a:t>
                      </a:r>
                      <a:r>
                        <a:rPr lang="en-US" sz="2400" dirty="0">
                          <a:effectLst/>
                        </a:rPr>
                        <a:t> 8).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r>
                        <a:rPr lang="en-US" sz="2400" dirty="0">
                          <a:effectLst/>
                        </a:rPr>
                        <a:t> tan </a:t>
                      </a:r>
                      <a:r>
                        <a:rPr lang="en-US" sz="2400" dirty="0" err="1">
                          <a:effectLst/>
                        </a:rPr>
                        <a:t>của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một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chất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41, </a:t>
                      </a:r>
                      <a:r>
                        <a:rPr lang="en-US" sz="2400" dirty="0" err="1">
                          <a:effectLst/>
                        </a:rPr>
                        <a:t>Hóa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học</a:t>
                      </a:r>
                      <a:r>
                        <a:rPr lang="en-US" sz="2400" dirty="0">
                          <a:effectLst/>
                        </a:rPr>
                        <a:t> 8). </a:t>
                      </a:r>
                      <a:r>
                        <a:rPr lang="en-US" sz="2400" dirty="0" err="1">
                          <a:effectLst/>
                        </a:rPr>
                        <a:t>Nồng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r>
                        <a:rPr lang="en-US" sz="2400" dirty="0">
                          <a:effectLst/>
                        </a:rPr>
                        <a:t> dung </a:t>
                      </a:r>
                      <a:r>
                        <a:rPr lang="en-US" sz="2400" dirty="0" err="1">
                          <a:effectLst/>
                        </a:rPr>
                        <a:t>dịch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42, </a:t>
                      </a:r>
                      <a:r>
                        <a:rPr lang="en-US" sz="2400" dirty="0" err="1">
                          <a:effectLst/>
                        </a:rPr>
                        <a:t>Hóa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học</a:t>
                      </a:r>
                      <a:r>
                        <a:rPr lang="en-US" sz="2400" dirty="0">
                          <a:effectLst/>
                        </a:rPr>
                        <a:t> 8). </a:t>
                      </a:r>
                      <a:r>
                        <a:rPr lang="en-US" sz="2400" dirty="0" err="1">
                          <a:effectLst/>
                        </a:rPr>
                        <a:t>Pha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chế</a:t>
                      </a:r>
                      <a:r>
                        <a:rPr lang="en-US" sz="2400" dirty="0">
                          <a:effectLst/>
                        </a:rPr>
                        <a:t> dung </a:t>
                      </a:r>
                      <a:r>
                        <a:rPr lang="en-US" sz="2400" dirty="0" err="1">
                          <a:effectLst/>
                        </a:rPr>
                        <a:t>dịch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43, </a:t>
                      </a:r>
                      <a:r>
                        <a:rPr lang="en-US" sz="2400" dirty="0" err="1">
                          <a:effectLst/>
                        </a:rPr>
                        <a:t>Hóa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học</a:t>
                      </a:r>
                      <a:r>
                        <a:rPr lang="en-US" sz="2400" dirty="0">
                          <a:effectLst/>
                        </a:rPr>
                        <a:t> 8</a:t>
                      </a:r>
                      <a:r>
                        <a:rPr lang="en-US" sz="2400" dirty="0" smtClean="0">
                          <a:effectLst/>
                        </a:rPr>
                        <a:t>).</a:t>
                      </a:r>
                    </a:p>
                    <a:p>
                      <a:pPr marL="34290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  <a:buFontTx/>
                        <a:buChar char="-"/>
                      </a:pPr>
                      <a:r>
                        <a:rPr lang="en-US" sz="2400" dirty="0" err="1" smtClean="0">
                          <a:effectLst/>
                          <a:latin typeface="Times New Roman"/>
                          <a:ea typeface="Calibri"/>
                        </a:rPr>
                        <a:t>Bình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/>
                          <a:ea typeface="Calibri"/>
                        </a:rPr>
                        <a:t>thông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/>
                          <a:ea typeface="Calibri"/>
                        </a:rPr>
                        <a:t>nhau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(</a:t>
                      </a:r>
                      <a:r>
                        <a:rPr lang="en-US" sz="2400" baseline="0" dirty="0" err="1" smtClean="0">
                          <a:effectLst/>
                          <a:latin typeface="Times New Roman"/>
                          <a:ea typeface="Calibri"/>
                        </a:rPr>
                        <a:t>Bài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8, </a:t>
                      </a:r>
                      <a:r>
                        <a:rPr lang="en-US" sz="2400" baseline="0" dirty="0" err="1" smtClean="0">
                          <a:effectLst/>
                          <a:latin typeface="Times New Roman"/>
                          <a:ea typeface="Calibri"/>
                        </a:rPr>
                        <a:t>Vật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  <a:latin typeface="Times New Roman"/>
                          <a:ea typeface="Calibri"/>
                        </a:rPr>
                        <a:t>lí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Calibri"/>
                        </a:rPr>
                        <a:t> 8)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x-none" sz="2400">
                          <a:effectLst/>
                        </a:rPr>
                        <a:t>- Chăm sóc sức khỏe (Bài 22. Vệ sinh hệ hô hấp; Bài 50. Vệ sinh mắt; Bài 51. Cơ phân tích thính giác).</a:t>
                      </a:r>
                      <a:endParaRPr lang="vi-VN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- </a:t>
                      </a:r>
                      <a:r>
                        <a:rPr lang="en-US" sz="2400" dirty="0" err="1">
                          <a:effectLst/>
                        </a:rPr>
                        <a:t>Bài</a:t>
                      </a:r>
                      <a:r>
                        <a:rPr lang="en-US" sz="2400" dirty="0">
                          <a:effectLst/>
                        </a:rPr>
                        <a:t> 16. An </a:t>
                      </a:r>
                      <a:r>
                        <a:rPr lang="en-US" sz="2400" dirty="0" err="1">
                          <a:effectLst/>
                        </a:rPr>
                        <a:t>toàn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thực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phẩm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Công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nghệ</a:t>
                      </a:r>
                      <a:r>
                        <a:rPr lang="en-US" sz="2400" dirty="0">
                          <a:effectLst/>
                        </a:rPr>
                        <a:t> 6).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23528" y="116632"/>
            <a:ext cx="8496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i="1" dirty="0" err="1"/>
              <a:t>Địa</a:t>
            </a:r>
            <a:r>
              <a:rPr lang="en-US" sz="2800" b="1" i="1" dirty="0"/>
              <a:t> </a:t>
            </a:r>
            <a:r>
              <a:rPr lang="en-US" sz="2800" b="1" i="1" dirty="0" err="1"/>
              <a:t>điểm</a:t>
            </a:r>
            <a:r>
              <a:rPr lang="en-US" sz="2800" b="1" i="1" dirty="0"/>
              <a:t> </a:t>
            </a:r>
            <a:r>
              <a:rPr lang="en-US" sz="2800" b="1" i="1" dirty="0" err="1"/>
              <a:t>tổ</a:t>
            </a:r>
            <a:r>
              <a:rPr lang="en-US" sz="2800" b="1" i="1" dirty="0"/>
              <a:t> </a:t>
            </a:r>
            <a:r>
              <a:rPr lang="en-US" sz="2800" b="1" i="1" dirty="0" err="1"/>
              <a:t>chức</a:t>
            </a:r>
            <a:r>
              <a:rPr lang="en-US" sz="2800" b="1" dirty="0"/>
              <a:t>: </a:t>
            </a:r>
            <a:r>
              <a:rPr lang="en-US" sz="2800" dirty="0" err="1"/>
              <a:t>Lớp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+ </a:t>
            </a:r>
            <a:r>
              <a:rPr lang="en-US" sz="2800" dirty="0" err="1"/>
              <a:t>phòng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+ </a:t>
            </a:r>
            <a:r>
              <a:rPr lang="en-US" sz="2800" dirty="0" err="1"/>
              <a:t>nhà</a:t>
            </a:r>
            <a:endParaRPr lang="vi-VN" sz="2800" dirty="0"/>
          </a:p>
          <a:p>
            <a:pPr lvl="0"/>
            <a:r>
              <a:rPr lang="en-US" sz="2800" b="1" i="1" dirty="0" err="1"/>
              <a:t>Thời</a:t>
            </a:r>
            <a:r>
              <a:rPr lang="en-US" sz="2800" b="1" i="1" dirty="0"/>
              <a:t> </a:t>
            </a:r>
            <a:r>
              <a:rPr lang="en-US" sz="2800" b="1" i="1" dirty="0" err="1"/>
              <a:t>gian</a:t>
            </a:r>
            <a:r>
              <a:rPr lang="en-US" sz="2800" b="1" i="1" dirty="0"/>
              <a:t> </a:t>
            </a:r>
            <a:r>
              <a:rPr lang="en-US" sz="2800" b="1" i="1" dirty="0" err="1"/>
              <a:t>thực</a:t>
            </a:r>
            <a:r>
              <a:rPr lang="en-US" sz="2800" b="1" i="1" dirty="0"/>
              <a:t> </a:t>
            </a:r>
            <a:r>
              <a:rPr lang="en-US" sz="2800" b="1" i="1" dirty="0" err="1"/>
              <a:t>hiện</a:t>
            </a:r>
            <a:r>
              <a:rPr lang="en-US" sz="2800" b="1" dirty="0"/>
              <a:t>: </a:t>
            </a:r>
            <a:r>
              <a:rPr lang="en-US" sz="2800" dirty="0"/>
              <a:t>3 </a:t>
            </a:r>
            <a:r>
              <a:rPr lang="en-US" sz="2800" dirty="0" err="1"/>
              <a:t>tiết</a:t>
            </a:r>
            <a:endParaRPr lang="vi-VN" sz="2800" dirty="0"/>
          </a:p>
          <a:p>
            <a:pPr lvl="0"/>
            <a:r>
              <a:rPr lang="en-US" sz="2800" b="1" i="1" dirty="0" err="1"/>
              <a:t>Kiến</a:t>
            </a:r>
            <a:r>
              <a:rPr lang="en-US" sz="2800" b="1" i="1" dirty="0"/>
              <a:t> </a:t>
            </a:r>
            <a:r>
              <a:rPr lang="en-US" sz="2800" b="1" i="1" dirty="0" err="1"/>
              <a:t>thức</a:t>
            </a:r>
            <a:r>
              <a:rPr lang="en-US" sz="2800" b="1" i="1" dirty="0"/>
              <a:t> </a:t>
            </a:r>
            <a:r>
              <a:rPr lang="en-US" sz="2800" b="1" i="1" dirty="0" err="1"/>
              <a:t>khoa</a:t>
            </a:r>
            <a:r>
              <a:rPr lang="en-US" sz="2800" b="1" i="1" dirty="0"/>
              <a:t> </a:t>
            </a:r>
            <a:r>
              <a:rPr lang="en-US" sz="2800" b="1" i="1" dirty="0" err="1"/>
              <a:t>học</a:t>
            </a:r>
            <a:r>
              <a:rPr lang="en-US" sz="2800" b="1" i="1" dirty="0"/>
              <a:t> </a:t>
            </a:r>
            <a:r>
              <a:rPr lang="en-US" sz="2800" b="1" i="1" dirty="0" err="1"/>
              <a:t>trong</a:t>
            </a:r>
            <a:r>
              <a:rPr lang="en-US" sz="2800" b="1" i="1" dirty="0"/>
              <a:t> </a:t>
            </a:r>
            <a:r>
              <a:rPr lang="en-US" sz="2800" b="1" i="1" dirty="0" err="1"/>
              <a:t>chủ</a:t>
            </a:r>
            <a:r>
              <a:rPr lang="en-US" sz="2800" b="1" i="1" dirty="0"/>
              <a:t> </a:t>
            </a:r>
            <a:r>
              <a:rPr lang="en-US" sz="2800" b="1" i="1" dirty="0" err="1"/>
              <a:t>đề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95694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71"/>
            <a:ext cx="8229600" cy="6896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TIÊU CHÍ ĐÁNH GIÁ BẢN THIẾT KẾ</a:t>
            </a:r>
            <a:endParaRPr lang="vi-VN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177165"/>
              </p:ext>
            </p:extLst>
          </p:nvPr>
        </p:nvGraphicFramePr>
        <p:xfrm>
          <a:off x="0" y="692696"/>
          <a:ext cx="9144000" cy="6187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6691"/>
                <a:gridCol w="3122073"/>
                <a:gridCol w="2945236"/>
              </a:tblGrid>
              <a:tr h="24104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>
                          <a:effectLst/>
                        </a:rPr>
                        <a:t>1,0 </a:t>
                      </a:r>
                      <a:r>
                        <a:rPr lang="en-US" sz="2000" dirty="0" err="1">
                          <a:effectLst/>
                        </a:rPr>
                        <a:t>điểm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2,0 điểm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>
                          <a:effectLst/>
                        </a:rPr>
                        <a:t>3,0 </a:t>
                      </a:r>
                      <a:r>
                        <a:rPr lang="en-US" sz="2000" dirty="0" err="1">
                          <a:effectLst/>
                        </a:rPr>
                        <a:t>điểm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</a:tr>
              <a:tr h="244179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Liệt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kê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các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quy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trình</a:t>
                      </a:r>
                      <a:r>
                        <a:rPr lang="en-US" sz="2000" dirty="0">
                          <a:effectLst/>
                        </a:rPr>
                        <a:t>. </a:t>
                      </a:r>
                      <a:r>
                        <a:rPr lang="en-US" sz="2000" dirty="0" err="1">
                          <a:effectLst/>
                        </a:rPr>
                        <a:t>Các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bước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tiến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hành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chưa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ràng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không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liệt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kê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cụ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thể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lượng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hóa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chất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sử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dụng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Quy trình vẫn còn một số bước chưa rõ ràng. Có liệt kê nguyên liệu và dụng cụ  trong mỗi bước (định lượng cụ thể).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Quy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trình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pha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chế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đơn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giản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dễ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làm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trình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bày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ràng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các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bước</a:t>
                      </a:r>
                      <a:r>
                        <a:rPr lang="en-US" sz="2000" dirty="0">
                          <a:effectLst/>
                        </a:rPr>
                        <a:t>. </a:t>
                      </a:r>
                      <a:r>
                        <a:rPr lang="en-US" sz="2000" dirty="0" err="1">
                          <a:effectLst/>
                        </a:rPr>
                        <a:t>có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liệt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kê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ràng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nguyên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liệu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và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dụng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cụ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sử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dụng</a:t>
                      </a:r>
                      <a:r>
                        <a:rPr lang="en-US" sz="2000" dirty="0">
                          <a:effectLst/>
                        </a:rPr>
                        <a:t> (</a:t>
                      </a:r>
                      <a:r>
                        <a:rPr lang="en-US" sz="2000" dirty="0" err="1">
                          <a:effectLst/>
                        </a:rPr>
                        <a:t>định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lượng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cụ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thể</a:t>
                      </a:r>
                      <a:r>
                        <a:rPr lang="en-US" sz="2000" dirty="0">
                          <a:effectLst/>
                        </a:rPr>
                        <a:t>) </a:t>
                      </a:r>
                      <a:r>
                        <a:rPr lang="en-US" sz="2000" dirty="0" err="1">
                          <a:effectLst/>
                        </a:rPr>
                        <a:t>cho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mỗi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bước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</a:tr>
              <a:tr h="1950751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Đa số các nguyên vật liệu trong quy trình khó tìm trong phòng thí nghiệm và trong cuộc sống.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Sử dụng một số nguyên vật liệu còn khó tìm trong phòng thí nghiệm và trong cuộc sống.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Sử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dụng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nguyên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vật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liệu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đơn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giản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dễ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tìm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trong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phòng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thí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nghiệm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trường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học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và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cuộc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sống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</a:tr>
              <a:tr h="145970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Không sơ đồ hóa các bước tiến hành, bố cục bản thiết kế chưa rõ ràng, khó theo dõi.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>
                          <a:effectLst/>
                        </a:rPr>
                        <a:t>Có sơ đồ bước tiến hành cụ thể nhưng bố cục bản thiết kế còn chưa rõ ràng, khó theo dõi.</a:t>
                      </a:r>
                      <a:endParaRPr lang="vi-VN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Sơ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đồ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tiến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hành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cụ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thể</a:t>
                      </a:r>
                      <a:r>
                        <a:rPr lang="en-US" sz="2000" dirty="0">
                          <a:effectLst/>
                        </a:rPr>
                        <a:t>, chi </a:t>
                      </a:r>
                      <a:r>
                        <a:rPr lang="en-US" sz="2000" dirty="0" err="1">
                          <a:effectLst/>
                        </a:rPr>
                        <a:t>tiết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bố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cục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bản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thiết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kế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ràng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dễ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theo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dõi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vi-VN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970" marR="5697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11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396158"/>
              </p:ext>
            </p:extLst>
          </p:nvPr>
        </p:nvGraphicFramePr>
        <p:xfrm>
          <a:off x="0" y="464136"/>
          <a:ext cx="9144000" cy="6437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8473"/>
                <a:gridCol w="3255096"/>
                <a:gridCol w="3070431"/>
              </a:tblGrid>
              <a:tr h="20419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>
                          <a:effectLst/>
                        </a:rPr>
                        <a:t>1,0 </a:t>
                      </a:r>
                      <a:r>
                        <a:rPr lang="en-US" sz="2400" dirty="0" err="1">
                          <a:effectLst/>
                        </a:rPr>
                        <a:t>điểm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>
                          <a:effectLst/>
                        </a:rPr>
                        <a:t>2,0 điểm</a:t>
                      </a:r>
                      <a:endParaRPr lang="vi-VN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>
                          <a:effectLst/>
                        </a:rPr>
                        <a:t>3,0 </a:t>
                      </a:r>
                      <a:r>
                        <a:rPr lang="en-US" sz="2400" dirty="0" err="1">
                          <a:effectLst/>
                        </a:rPr>
                        <a:t>điểm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</a:tr>
              <a:tr h="2284780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Có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kê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của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quy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các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tiến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hành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ràng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không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kê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tới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lượng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hóa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chất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Quy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vẫn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còn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một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số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ràng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en-US" sz="2400" dirty="0" err="1">
                          <a:effectLst/>
                        </a:rPr>
                        <a:t>Có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kê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nguyên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mỗi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định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lượng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Quy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chế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đơn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giản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dễ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làm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được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bày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ràng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các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. </a:t>
                      </a:r>
                      <a:r>
                        <a:rPr lang="en-US" sz="2400" dirty="0" err="1">
                          <a:effectLst/>
                        </a:rPr>
                        <a:t>Có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kê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rõ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ràng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nguyên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cho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mỗi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r>
                        <a:rPr lang="en-US" sz="2400" dirty="0">
                          <a:effectLst/>
                        </a:rPr>
                        <a:t> (</a:t>
                      </a:r>
                      <a:r>
                        <a:rPr lang="en-US" sz="2400" dirty="0" err="1">
                          <a:effectLst/>
                        </a:rPr>
                        <a:t>định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lượng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cụ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thể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</a:tr>
              <a:tr h="165854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Đa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số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nguyên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quy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khó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tìm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phòng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thí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nghiệm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và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cuộc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sống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>
                          <a:effectLst/>
                        </a:rPr>
                        <a:t>Sử dụng một số nguyên vật liệu còn khó tìm trong phòng thí nghiệm trường học và cuộc sống.</a:t>
                      </a:r>
                      <a:endParaRPr lang="vi-VN" sz="24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Sử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dụng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nguyên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vật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liệu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đơn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giản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dễ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tìm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</a:tr>
              <a:tr h="823575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muối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mặn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chênh</a:t>
                      </a:r>
                      <a:r>
                        <a:rPr lang="en-US" sz="2400" baseline="0" dirty="0" smtClean="0">
                          <a:effectLst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</a:rPr>
                        <a:t>lệch</a:t>
                      </a:r>
                      <a:r>
                        <a:rPr lang="en-US" sz="2400" baseline="0" dirty="0" smtClean="0">
                          <a:effectLst/>
                        </a:rPr>
                        <a:t> </a:t>
                      </a:r>
                      <a:r>
                        <a:rPr lang="en-US" sz="2400" baseline="0" dirty="0" err="1" smtClean="0">
                          <a:effectLst/>
                        </a:rPr>
                        <a:t>cao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muối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sinh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lí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mặn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chưa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613410" algn="l"/>
                        </a:tabLst>
                      </a:pPr>
                      <a:r>
                        <a:rPr lang="en-US" sz="2400" dirty="0" err="1">
                          <a:effectLst/>
                        </a:rPr>
                        <a:t>Nước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trong</a:t>
                      </a:r>
                      <a:r>
                        <a:rPr lang="en-US" sz="2400" dirty="0">
                          <a:effectLst/>
                        </a:rPr>
                        <a:t>,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mặn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đạt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yêu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cầu</a:t>
                      </a:r>
                      <a:endParaRPr lang="vi-VN" sz="2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1924" marR="61924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691680" y="0"/>
            <a:ext cx="5328592" cy="476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TIÊU CHÍ ĐÁNH GIÁ SẢN PHẨM</a:t>
            </a:r>
            <a:endParaRPr lang="vi-VN" sz="2800" b="1" dirty="0"/>
          </a:p>
        </p:txBody>
      </p:sp>
    </p:spTree>
    <p:extLst>
      <p:ext uri="{BB962C8B-B14F-4D97-AF65-F5344CB8AC3E}">
        <p14:creationId xmlns:p14="http://schemas.microsoft.com/office/powerpoint/2010/main" val="574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Quy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trình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pha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chế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nước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muối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sinh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lí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41" y="1550664"/>
            <a:ext cx="7897970" cy="461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04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628800"/>
            <a:ext cx="1944216" cy="72008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Muỗng</a:t>
            </a:r>
            <a:r>
              <a:rPr lang="en-US" sz="3600" dirty="0" smtClean="0"/>
              <a:t> </a:t>
            </a:r>
            <a:r>
              <a:rPr lang="en-US" sz="3600" dirty="0" err="1" smtClean="0"/>
              <a:t>định</a:t>
            </a:r>
            <a:r>
              <a:rPr lang="en-US" sz="3600" dirty="0" smtClean="0"/>
              <a:t> </a:t>
            </a:r>
            <a:r>
              <a:rPr lang="en-US" sz="3600" dirty="0" err="1" smtClean="0"/>
              <a:t>lượng</a:t>
            </a:r>
            <a:endParaRPr lang="vi-VN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878" y="-1323528"/>
            <a:ext cx="4639394" cy="1030976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1907704" y="2132856"/>
            <a:ext cx="1368152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195736" y="3800560"/>
            <a:ext cx="1080120" cy="42052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195736" y="4797152"/>
            <a:ext cx="1080120" cy="14401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51520" y="3865612"/>
            <a:ext cx="1944216" cy="1363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endParaRPr lang="vi-VN" dirty="0"/>
          </a:p>
        </p:txBody>
      </p:sp>
      <p:cxnSp>
        <p:nvCxnSpPr>
          <p:cNvPr id="12" name="Straight Arrow Connector 11"/>
          <p:cNvCxnSpPr>
            <a:stCxn id="14" idx="1"/>
          </p:cNvCxnSpPr>
          <p:nvPr/>
        </p:nvCxnSpPr>
        <p:spPr>
          <a:xfrm flipH="1" flipV="1">
            <a:off x="6084168" y="3717032"/>
            <a:ext cx="1080120" cy="401803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7164288" y="3547335"/>
            <a:ext cx="1944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lọc</a:t>
            </a:r>
            <a:endParaRPr lang="vi-VN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5652120" y="980728"/>
            <a:ext cx="1512168" cy="1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7164288" y="548680"/>
            <a:ext cx="194421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muối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lí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94545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4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693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NHÓM SÁNG TẠO</vt:lpstr>
      <vt:lpstr>SẢN PHẨM</vt:lpstr>
      <vt:lpstr>PowerPoint Presentation</vt:lpstr>
      <vt:lpstr>Vấn đề thực tiễn Nước muối sinh lí là sản phẩm rất cần thiết trong cuộc sống:  Chăm sóc sức khỏe,  An toàn thực phẩm, … </vt:lpstr>
      <vt:lpstr>PowerPoint Presentation</vt:lpstr>
      <vt:lpstr>TIÊU CHÍ ĐÁNH GIÁ BẢN THIẾT KẾ</vt:lpstr>
      <vt:lpstr>PowerPoint Presentation</vt:lpstr>
      <vt:lpstr>Quy trình pha chế nước muối sinh lí</vt:lpstr>
      <vt:lpstr>Muỗng định lượng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TIÊU CHÍ ĐÁNH GIÁ BẢN THIẾT KẾ</dc:title>
  <dc:creator>HP</dc:creator>
  <cp:lastModifiedBy>HP</cp:lastModifiedBy>
  <cp:revision>12</cp:revision>
  <dcterms:created xsi:type="dcterms:W3CDTF">2020-11-07T01:33:02Z</dcterms:created>
  <dcterms:modified xsi:type="dcterms:W3CDTF">2020-11-07T07:07:35Z</dcterms:modified>
</cp:coreProperties>
</file>